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5" r:id="rId1"/>
  </p:sldMasterIdLst>
  <p:sldIdLst>
    <p:sldId id="256" r:id="rId2"/>
    <p:sldId id="257" r:id="rId3"/>
    <p:sldId id="265" r:id="rId4"/>
    <p:sldId id="263" r:id="rId5"/>
    <p:sldId id="264" r:id="rId6"/>
    <p:sldId id="260" r:id="rId7"/>
    <p:sldId id="261" r:id="rId8"/>
    <p:sldId id="266" r:id="rId9"/>
    <p:sldId id="267" r:id="rId10"/>
    <p:sldId id="268" r:id="rId11"/>
    <p:sldId id="262" r:id="rId12"/>
    <p:sldId id="281" r:id="rId13"/>
    <p:sldId id="282" r:id="rId14"/>
    <p:sldId id="279" r:id="rId15"/>
    <p:sldId id="280" r:id="rId16"/>
    <p:sldId id="283" r:id="rId17"/>
    <p:sldId id="278" r:id="rId18"/>
    <p:sldId id="258" r:id="rId19"/>
    <p:sldId id="269" r:id="rId20"/>
    <p:sldId id="270" r:id="rId21"/>
    <p:sldId id="271" r:id="rId22"/>
    <p:sldId id="272" r:id="rId23"/>
    <p:sldId id="273" r:id="rId24"/>
    <p:sldId id="259" r:id="rId25"/>
    <p:sldId id="274" r:id="rId26"/>
    <p:sldId id="276" r:id="rId27"/>
    <p:sldId id="277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00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smNativeData">
      <pr:smAppRevision xmlns:pr="smNativeData" xmlns:p14="http://schemas.microsoft.com/office/powerpoint/2010/main" xmlns="" dt="1567994742" val="970" rev64="64" revOS="3"/>
      <pr:smFileRevision xmlns:pr="smNativeData" xmlns:p14="http://schemas.microsoft.com/office/powerpoint/2010/main" xmlns="" dt="1567994742" val="101"/>
      <pr:guideOptions xmlns:pr="smNativeData" xmlns:p14="http://schemas.microsoft.com/office/powerpoint/2010/main" xmlns="" dt="1567994742" snapToGrid="1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 showGuides="1">
      <p:cViewPr varScale="1">
        <p:scale>
          <a:sx n="68" d="100"/>
          <a:sy n="68" d="100"/>
        </p:scale>
        <p:origin x="524" y="60"/>
      </p:cViewPr>
      <p:guideLst>
        <p:guide orient="horz" pos="2160"/>
        <p:guide pos="2880"/>
      </p:guideLst>
    </p:cSldViewPr>
  </p:slideViewPr>
  <p:outlineViewPr>
    <p:cViewPr>
      <p:scale>
        <a:sx n="303" d="100"/>
        <a:sy n="30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7" d="100"/>
        <a:sy n="17" d="100"/>
      </p:scale>
      <p:origin x="0" y="0"/>
    </p:cViewPr>
  </p:sorterViewPr>
  <p:notesViewPr>
    <p:cSldViewPr snapToObjects="1" showGuides="1">
      <p:cViewPr>
        <p:scale>
          <a:sx n="60" d="100"/>
          <a:sy n="60" d="100"/>
        </p:scale>
        <p:origin x="2579" y="209"/>
      </p:cViewPr>
      <p:guideLst/>
    </p:cSldViewPr>
  </p:notesViewPr>
  <p:gridSpacing cx="71755" cy="7175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A5BE-F0D0-2F53-9EC2-0606EB8C6853}" type="datetime1">
              <a:rPr lang="id-ID" smtClean="0"/>
              <a:t>15/03/2021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FA70-3EAF-A30C-E14E-C859B400179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9323143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dul d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A5BE-F0D0-2F53-9EC2-0606EB8C6853}" type="datetime1">
              <a:rPr lang="id-ID" smtClean="0"/>
              <a:t>15/03/2021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FA70-3EAF-A30C-E14E-C859B400179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405914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utipa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A5BE-F0D0-2F53-9EC2-0606EB8C6853}" type="datetime1">
              <a:rPr lang="id-ID" smtClean="0"/>
              <a:t>15/03/2021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FA70-3EAF-A30C-E14E-C859B400179D}" type="slidenum">
              <a:rPr lang="id-ID" smtClean="0"/>
              <a:t>‹#›</a:t>
            </a:fld>
            <a:endParaRPr lang="id-ID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465005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u N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A5BE-F0D0-2F53-9EC2-0606EB8C6853}" type="datetime1">
              <a:rPr lang="id-ID" smtClean="0"/>
              <a:t>15/03/2021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FA70-3EAF-A30C-E14E-C859B400179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6507518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u Nama dengan Kutip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A5BE-F0D0-2F53-9EC2-0606EB8C6853}" type="datetime1">
              <a:rPr lang="id-ID" smtClean="0"/>
              <a:t>15/03/2021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FA70-3EAF-A30C-E14E-C859B400179D}" type="slidenum">
              <a:rPr lang="id-ID" smtClean="0"/>
              <a:t>‹#›</a:t>
            </a:fld>
            <a:endParaRPr lang="id-ID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895093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ar atau Sal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A5BE-F0D0-2F53-9EC2-0606EB8C6853}" type="datetime1">
              <a:rPr lang="id-ID" smtClean="0"/>
              <a:t>15/03/2021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FA70-3EAF-A30C-E14E-C859B400179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9269676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A5BE-F0D0-2F53-9EC2-0606EB8C6853}" type="datetime1">
              <a:rPr lang="id-ID" smtClean="0"/>
              <a:t>15/03/2021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FA70-3EAF-A30C-E14E-C859B400179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435298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A5BE-F0D0-2F53-9EC2-0606EB8C6853}" type="datetime1">
              <a:rPr lang="id-ID" smtClean="0"/>
              <a:t>15/03/2021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FA70-3EAF-A30C-E14E-C859B400179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9561902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B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FzwMcY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sAEAAHA1AACw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yQkAAHA1AACsJQAAE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biYAANQRAABY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fld id="{4101F7C7-89AC-5401-E2B9-7F54B9F7142A}" type="datetime1">
              <a:t>15/03/2021</a:t>
            </a:fld>
            <a:endParaRPr/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CWFAAAbiYAAKkjAABY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r>
              <a:t>{Fußzeile}</a:t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BrJgAAbiYAAHA1AABY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fld id="{45BBF5B0-FEA8-EE03-E603-0856BB4D105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159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A5BE-F0D0-2F53-9EC2-0606EB8C6853}" type="datetime1">
              <a:rPr lang="id-ID" smtClean="0"/>
              <a:t>15/03/2021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FA70-3EAF-A30C-E14E-C859B400179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756452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A5BE-F0D0-2F53-9EC2-0606EB8C6853}" type="datetime1">
              <a:rPr lang="id-ID" smtClean="0"/>
              <a:t>15/03/2021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FA70-3EAF-A30C-E14E-C859B400179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63441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A5BE-F0D0-2F53-9EC2-0606EB8C6853}" type="datetime1">
              <a:rPr lang="id-ID" smtClean="0"/>
              <a:t>15/03/2021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FA70-3EAF-A30C-E14E-C859B400179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995922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A5BE-F0D0-2F53-9EC2-0606EB8C6853}" type="datetime1">
              <a:rPr lang="id-ID" smtClean="0"/>
              <a:t>15/03/2021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FA70-3EAF-A30C-E14E-C859B400179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650187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A5BE-F0D0-2F53-9EC2-0606EB8C6853}" type="datetime1">
              <a:rPr lang="id-ID" smtClean="0"/>
              <a:t>15/03/2021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FA70-3EAF-A30C-E14E-C859B400179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4250544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A5BE-F0D0-2F53-9EC2-0606EB8C6853}" type="datetime1">
              <a:rPr lang="id-ID" smtClean="0"/>
              <a:t>15/03/2021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FA70-3EAF-A30C-E14E-C859B400179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5627668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A5BE-F0D0-2F53-9EC2-0606EB8C6853}" type="datetime1">
              <a:rPr lang="id-ID" smtClean="0"/>
              <a:t>15/03/2021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FA70-3EAF-A30C-E14E-C859B400179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3449226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A5BE-F0D0-2F53-9EC2-0606EB8C6853}" type="datetime1">
              <a:rPr lang="id-ID" smtClean="0"/>
              <a:t>15/03/2021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FA70-3EAF-A30C-E14E-C859B400179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414329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AA5BE-F0D0-2F53-9EC2-0606EB8C6853}" type="datetime1">
              <a:rPr lang="id-ID" smtClean="0"/>
              <a:t>15/03/2021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2F6FA70-3EAF-A30C-E14E-C859B400179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102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source.android.com/setup/build/building" TargetMode="Externa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B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AMAPw0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A4BAAA3gYAAAg0AABkDwAAEAAAACYAAAAIAAAAAAAAAAAAAAA="/>
              </a:ext>
            </a:extLst>
          </p:cNvSpPr>
          <p:nvPr>
            <p:ph type="ctrTitle"/>
          </p:nvPr>
        </p:nvSpPr>
        <p:spPr/>
        <p:txBody>
          <a:bodyPr/>
          <a:lstStyle/>
          <a:p>
            <a:r>
              <a:t>Mobile Programming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BwCAAAoBEAANAvAAB4HAAAEAAAACYAAAAIAAAAAAAAAAAAAAA="/>
              </a:ext>
            </a:extLst>
          </p:cNvSpPr>
          <p:nvPr>
            <p:ph type="subTitle" idx="1"/>
          </p:nvPr>
        </p:nvSpPr>
        <p:spPr/>
        <p:txBody>
          <a:bodyPr/>
          <a:lstStyle/>
          <a:p>
            <a:r>
              <a:t>Pertemuan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B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Pk3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sAEAAHA1AACw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Penting!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IAw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yQkAAHA1AACsJQAAE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r>
              <a:t>Ketika ingin menggunakan Custom, perhatikan</a:t>
            </a:r>
          </a:p>
          <a:p>
            <a:r>
              <a:t>Stabilitas! (hindari Alpha build di HP utama)</a:t>
            </a:r>
          </a:p>
          <a:p>
            <a:r>
              <a:t>Dukungan (Official, dan Non Official Community)</a:t>
            </a:r>
          </a:p>
          <a:p>
            <a:r>
              <a:t>Selalu lakukan NAND Backup (bukan cloud backup)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1"/>
          <p:cNvSpPr>
            <a:extLst>
              <a:ext uri="smNativeData">
                <pr:smNativeData xmlns:pr="smNativeData" xmlns:p14="http://schemas.microsoft.com/office/powerpoint/2010/main" xmlns="" val="SMDATA_13_drN1XRMAAAAlAAAAZAAAAA8BAAAAkAAAAEgAAACQAAAASAAAAAAAAAAAAAAAAAAAAAEAAABQAAAAAAAAAAAA4D8AAAAAAADgPwAAAAAAAOA/AAAAAAAA4D8AAAAAAADgPwAAAAAAAOA/AAAAAAAA4D8AAAAAAADgPwAAAAAAAOA/AAAAAAAA4D8CAAAAjAAAAAEAAAAAAAAA////CYAAAAgAAAAAAAAAAAAAAAAAAAAAAAAAAAAAAAAAAAAAZAAAAAEAAABAAAAAAAAAAAAAAAAAAAAAAAAAAAAAAAAAAAAAAAAAAAAAAAAAAAAAAAAAAAAAAAAAAAAAAAAAAAAAAAAAAAAAAAAAAAAAAAAAAAAAAAAAAAAAAAAAAAAAFAAAADwAAAAB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CgAAAAQAAAAAAAAAAAAAAAAAAAAAAAAAAAAAAAAAAAAAAAAAA////An9/fwBcHwADzMzMAMDA/wB/f38AAAAAAAAAAAAAAAAAAAAAAAAAAAAhAAAAGAAAABQAAAAXAwAA1AgAAGk1AAC6JwAAEAAAACYAAAAIAAAA//////////8="/>
              </a:ext>
            </a:extLst>
          </p:cNvSpPr>
          <p:nvPr/>
        </p:nvSpPr>
        <p:spPr>
          <a:xfrm>
            <a:off x="502285" y="1435100"/>
            <a:ext cx="8180070" cy="502285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B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Pk3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sAEAAHA1AACw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Lapisan Android</a:t>
            </a:r>
          </a:p>
        </p:txBody>
      </p:sp>
      <p:pic>
        <p:nvPicPr>
          <p:cNvPr id="4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drN1XRMAAAAlAAAAEQAAAC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zDMABYAAAAEAAAAAAAAAAAAAAAAAAAAAAAAAAAAAAAAAAAAAAAAAAP///wJ/f38AXB8AA8zMzADAwP8Af39/AAAAAAAAAAAAAAAAAP///wAAAAAAIQAAABgAAAAUAAAAvQUAAKEIAAANMQAAnCg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932815" y="1402715"/>
            <a:ext cx="7040880" cy="519874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B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Pk3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sAEAAHA1AACwCAAAAAAAACYAAAAIAAAAAQ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Android Kernel&amp; HAL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drN1XRMAAAAlAAAAEQAAAC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yQUAADMdAADMBQ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zDMABYAAAAEAAAAAAAAAAAAAAAAAAAAAAAAAAAAAAAAAAAAAAAAAAP///wJ/f38AXB8AA8zMzADAwP8Af39/AAAAAAAAAAAAAAAAAP///wAAAAAAIQAAABgAAAAUAAAA4gAAABYbAAC1NgAA9iUAAAAAAAAmAAAACAAAAP//////////"/>
              </a:ext>
            </a:extLst>
          </p:cNvPicPr>
          <p:nvPr/>
        </p:nvPicPr>
        <p:blipFill>
          <a:blip r:embed="rId2"/>
          <a:srcRect l="14810" t="74750" r="14840"/>
          <a:stretch>
            <a:fillRect/>
          </a:stretch>
        </p:blipFill>
        <p:spPr>
          <a:xfrm>
            <a:off x="143510" y="4403090"/>
            <a:ext cx="8749665" cy="17678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2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drN1XRMAAAAlAAAAEQAAAC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JMZAAAAAAAAvgg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zDMABYAAAAEAAAAAAAAAAAAAAAAAAAAAAAAAAAAAAAAAAAAAAAAAAP///wJ/f38AXB8AA8zMzADAwP8Af39/AAAAAAAAAAAAAAAAAP///wAAAAAAIQAAABgAAAAUAAAAAAAAAPAUAACeNwAACxoAAAAAAAAmAAAACAAAAP//////////"/>
              </a:ext>
            </a:extLst>
          </p:cNvPicPr>
          <p:nvPr/>
        </p:nvPicPr>
        <p:blipFill>
          <a:blip r:embed="rId3"/>
          <a:srcRect t="65470" b="22380"/>
          <a:stretch>
            <a:fillRect/>
          </a:stretch>
        </p:blipFill>
        <p:spPr>
          <a:xfrm>
            <a:off x="0" y="3403600"/>
            <a:ext cx="9041130" cy="8299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1"/>
          <p:cNvSpPr txBox="1">
            <a:extLst>
              <a:ext uri="smNativeData">
                <pr:smNativeData xmlns:pr="smNativeData" xmlns:p14="http://schemas.microsoft.com/office/powerpoint/2010/main" xmlns="" val="SMDATA_13_drN1XRMAAAAlAAAAEgAAAE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GMIAAD/fwAA/38AAAAAAAAJAAAABAAAAPk3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CmAgAAmAoAANo1AABoEAAAACAAACYAAAAIAAAA//////////8="/>
              </a:ext>
            </a:extLst>
          </p:cNvSpPr>
          <p:nvPr/>
        </p:nvSpPr>
        <p:spPr>
          <a:xfrm>
            <a:off x="430530" y="1722120"/>
            <a:ext cx="8323580" cy="944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2800"/>
            </a:pPr>
            <a:r>
              <a:t>Berisikan driver-driver perangkat dan abstraksinya agar bisa digunakan melalui aplikasi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B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sAEAAHA1AACwCAAAAAAAACYAAAAIAAAAAQ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Libraries, Runtime &amp; Framework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drN1XRMAAAAlAAAAEQAAAC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NULAAAAAAAAhg0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zDMABYAAAAEAAAAAAAAAAAAAAAAAAAAAAAAAAAAAAAAAAAAAAAAAAP///wJ/f38AXB8AA8zMzADAwP8Af39/AAAAAAAAAAAAAAAAAP///wAAAAAAIQAAABgAAAAUAAAAAAAAAOsLAACYOAAA7RoAAAAAAAAmAAAACAAAAP//////////"/>
              </a:ext>
            </a:extLst>
          </p:cNvPicPr>
          <p:nvPr/>
        </p:nvPicPr>
        <p:blipFill>
          <a:blip r:embed="rId2"/>
          <a:srcRect t="30290" b="34620"/>
          <a:stretch>
            <a:fillRect/>
          </a:stretch>
        </p:blipFill>
        <p:spPr>
          <a:xfrm>
            <a:off x="0" y="1937385"/>
            <a:ext cx="9199880" cy="24396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1"/>
          <p:cNvSpPr txBox="1">
            <a:extLst>
              <a:ext uri="smNativeData">
                <pr:smNativeData xmlns:pr="smNativeData" xmlns:p14="http://schemas.microsoft.com/office/powerpoint/2010/main" xmlns="" val="SMDATA_13_drN1XRMAAAAlAAAAEgAAAE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JgKAAD/fwAA/38AAAAAAAAJAAAABAAAAIAw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iAAAAsRwAALw2AADhIgAAACAAACYAAAAIAAAA//////////8="/>
              </a:ext>
            </a:extLst>
          </p:cNvSpPr>
          <p:nvPr/>
        </p:nvSpPr>
        <p:spPr>
          <a:xfrm>
            <a:off x="143510" y="4664075"/>
            <a:ext cx="8754110" cy="10058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3000"/>
            </a:pPr>
            <a:r>
              <a:t>Berisikan Library dan Peralatan yang diperlukan untuk pengembangan aplikasi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B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MDuHwM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sAEAAHA1AACwCAAAAAAAACYAAAAIAAAAAQ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Android SQLite API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CoqKio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yQkAAHA1AACsJQAAAAAAACYAAAAIAAAAAQ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r>
              <a:t>SQLite adalah mesin database SQL internal. Tidak seperti kebanyakan database SQL lainnya, SQLite tidak memiliki proses server yang terpisah. SQLite membaca dan menulis langsung ke file disk biasa.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B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KEA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sAEAAHA1AACwCAAAAAAAACYAAAAIAAAAAQ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Aplikasi dengan DB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drN1XRMAAAAlAAAAEQAAAC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zDMABYAAAAEAAAAAAAAAAAAAAAAAAAAAAAAAAAAAAAAAAAAAAAAAAP///wJ/f38AXB8AA8zMzADAwP8Af39/AAAAAAAAAAAAAAAAAP///wAAAAAAIQAAABgAAAAUAAAAtgkAACwKAABGLgAADSk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578610" y="1653540"/>
            <a:ext cx="5943600" cy="50196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B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Pk3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sAEAAHA1AACwCAAAAAAAACYAAAAIAAAAAQ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Aplikasi Android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drN1XRMAAAAlAAAAEQAAAC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IUFAAAAAAAAaBoAAAAAAABkAAAAZAAAAAAAAAAjAAAABAAAAGQAAAAXAAAAFAAAAAAAAAAAAAAA/38AAP9/AAAAAAAACQAAAAQAAABmAAAADAAAABAAAAAAAAAAAAAAAAAAAAAAAAAAHgAAAGgAAAAAAAAAAAAAAAAAAAAAAAAAAAAAABAnAAAQJwAAAAAAAAAAAAAAAAAAAAAAAAAAAAAAAAAAAAAAAAAAAAAUAAAAAAAAAMDA/wAAAAAAZAAAADIAAAAAAAAAZAAAAAAAAAB/f38ACgAAAB8AAABUAAAAzDMABYAAAAEAAAAAAAAAAAAAAAAAAAAAAAAAAAAAAAAAAAAAAAAAAP///wJ/f38AXB8AA8zMzADAwP8Af39/AAAAAAAAAAAAAAAAAP///wAAAAAAIQAAABgAAAAUAAAAAAAAAPUJAADFNwAAqBEAAAAAAAAmAAAACAAAAP//////////"/>
              </a:ext>
            </a:extLst>
          </p:cNvPicPr>
          <p:nvPr/>
        </p:nvPicPr>
        <p:blipFill>
          <a:blip r:embed="rId2"/>
          <a:srcRect t="14130" b="67600"/>
          <a:stretch>
            <a:fillRect/>
          </a:stretch>
        </p:blipFill>
        <p:spPr>
          <a:xfrm>
            <a:off x="0" y="1618615"/>
            <a:ext cx="9065895" cy="12515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1"/>
          <p:cNvSpPr txBox="1">
            <a:extLst>
              <a:ext uri="smNativeData">
                <pr:smNativeData xmlns:pr="smNativeData" xmlns:p14="http://schemas.microsoft.com/office/powerpoint/2010/main" xmlns="" val="SMDATA_13_drN1XRMAAAAlAAAAEgAAAE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D4NAAD/fwAA/38AAAAAAAAJAAAABAAAAAAA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iAAAAihIAALw2AADaGQAAACAAACYAAAAIAAAA//////////8="/>
              </a:ext>
            </a:extLst>
          </p:cNvSpPr>
          <p:nvPr/>
        </p:nvSpPr>
        <p:spPr>
          <a:xfrm>
            <a:off x="143510" y="3013710"/>
            <a:ext cx="8754110" cy="11887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3600"/>
            </a:pPr>
            <a:r>
              <a:t>Berisi aplikasi-aplikasi yang biasa digunakan.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B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Pk3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sAEAAHA1AACw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Struktur File System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drN1XRMAAAAlAAAAEQAAAC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zDMABYAAAAEAAAAAAAAAAAAAAAAAAAAAAAAAAAAAAAAAAAAAAAAAAP///wJ/f38AXB8AA8zMzADAwP8Af39/AAAAAAAAAAAAAAAAAP///wAAAAAAIQAAABgAAAAUAAAAFgMAAC0JAAD4NAAAmik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1491615"/>
            <a:ext cx="8108950" cy="52711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B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sAEAAHA1AACw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Android Development Tools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yQkAAHA1AACsJQAAE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r>
              <a:t>Peralatan yang digunakan untuk pengembangan, modifikasi sistem, dan lain-lain</a:t>
            </a:r>
          </a:p>
          <a:p>
            <a:r>
              <a:t>Android Debugging Tool</a:t>
            </a:r>
          </a:p>
          <a:p>
            <a:r>
              <a:t>LogCat</a:t>
            </a:r>
          </a:p>
          <a:p>
            <a:r>
              <a:t>Fastboot</a:t>
            </a:r>
          </a:p>
          <a:p>
            <a:r>
              <a:t>dll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B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sAEAAHA1AACw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Android IDE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Js1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yQkAAHA1AACsJQAAE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r>
              <a:t>Pengembangan aplikasi khusus Android memerlukan IDE khusus</a:t>
            </a:r>
          </a:p>
          <a:p>
            <a:pPr lvl="1"/>
            <a:r>
              <a:t>Android Studio</a:t>
            </a:r>
          </a:p>
          <a:p>
            <a:pPr lvl="1"/>
            <a:r>
              <a:t>Xamarin</a:t>
            </a:r>
          </a:p>
          <a:p>
            <a:pPr lvl="1"/>
            <a:r>
              <a:t>Unity</a:t>
            </a:r>
          </a:p>
          <a:p>
            <a:pPr lvl="1"/>
            <a:r>
              <a:t>dll</a:t>
            </a:r>
          </a:p>
          <a:p>
            <a:r>
              <a:t>Pengujian aplikasinya dapat dilakukan via simulasi / langsung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B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sAEAAHA1AACw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Pengenalan Android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AAAQQ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yQkAAHA1AACsJQAAE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Android = Sistem Operasi Smartphone berbasis kernel Linux</a:t>
            </a:r>
          </a:p>
          <a:p>
            <a:r>
              <a:t>Android =/= Linux</a:t>
            </a:r>
          </a:p>
          <a:p>
            <a:endParaRPr/>
          </a:p>
          <a:p>
            <a:r>
              <a:t>Linux : Ubuntu Touch, Purism</a:t>
            </a:r>
          </a:p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B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Pk3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sAEAAHA1AACw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Android Studio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IAw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yQkAAHA1AACsJQAAE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drN1XRMAAAAlAAAAEQAAAC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zDMABYAAAAEAAAAAAAAAAAAAAAAAAAAAAAAAAAAAAAAAAAAAAAAAAP///wJ/f38AXB8AA8zMzADAwP8Af39/AAAAAAAAAAAAAAAAAP///wAAAAAAIQAAABgAAAAUAAAANAIAAEUJAADaNQAAjCk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" y="1506855"/>
            <a:ext cx="8395970" cy="524700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B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sAEAAHA1AACw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Xamarin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IAw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yQkAAHA1AACsJQAAE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drN1XRMAAAAlAAAAEQAAAC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zDMABYAAAAEAAAAAAAAAAAAAAAAAAAAAAAAAAAAAAAAAAAAAAAAAAP///wJ/f38AXB8AA8zMzADAwP8Af39/AAAAAAAAAAAAAAAAAP///wAAAAAAIQAAABgAAAAUAAAAAAAAANoIAABAOAAALy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910"/>
            <a:ext cx="9144000" cy="54184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B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Pk3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sAEAAHA1AACw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Android Debugging Tool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IAw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yQkAAHA1AACxHAAAEAAAACYAAAAIAAAAAQAAAAAAAAA="/>
              </a:ext>
            </a:extLst>
          </p:cNvSpPr>
          <p:nvPr>
            <p:ph idx="1"/>
          </p:nvPr>
        </p:nvSpPr>
        <p:spPr>
          <a:xfrm>
            <a:off x="457200" y="1590675"/>
            <a:ext cx="8229600" cy="3073400"/>
          </a:xfrm>
        </p:spPr>
        <p:txBody>
          <a:bodyPr/>
          <a:lstStyle/>
          <a:p>
            <a:r>
              <a:t>Alat yang digunakan untuk menghubungkan akses terminal dari HP ke Komputer </a:t>
            </a:r>
          </a:p>
          <a:p>
            <a:r>
              <a:t>Dapat dilakukan dengan USB/IP</a:t>
            </a:r>
          </a:p>
          <a:p>
            <a:r>
              <a:t>ADB via Windows terkadang memerlukan driver khusus (Samsung)</a:t>
            </a:r>
          </a:p>
        </p:txBody>
      </p:sp>
      <p:pic>
        <p:nvPicPr>
          <p:cNvPr id="4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drN1XRMAAAAlAAAAEQAAAC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zDMABYAAAAEAAAAAAAAAAAAAAAAAAAAAAAAAAAAAAAAAAAAAAAAAAP///wJ/f38AXB8AA8zMzADAwP8Af39/AAAAAAAAAAAAAAAAAP///wAAAAAAIQAAABgAAAAUAAAAGyEAAEcdAABAOAAAUS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5" y="4759325"/>
            <a:ext cx="3762375" cy="21196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B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IAw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sAEAAHA1AACw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ADB Cont’d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IAw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yQkAAHA1AACsJQAAE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r>
              <a:t>Akses dengan ADB memerlukan pengetahuan khususnya perintah-perintah Linux</a:t>
            </a:r>
          </a:p>
          <a:p>
            <a:r>
              <a:t>Akses ke file utama memerlukan hak akses root</a:t>
            </a:r>
          </a:p>
          <a:p>
            <a:r>
              <a:t>Dapat digunakan untuk instalasi aplikasi apk, backup partisi sistem, dan lain-lain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B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G8b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sAEAAHA1AACw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Application Packages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yQkAAHA1AACsJQAAE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r>
              <a:t>Android mengemas aplikasinya dengan format APK (Android PacKage) maupun XAPK (Extended Android PacKage)</a:t>
            </a:r>
          </a:p>
          <a:p>
            <a:endParaRPr/>
          </a:p>
          <a:p>
            <a:r>
              <a:t>Format ini meniru konsep dari paket perangkat lunak Linux (deb, rpm, tgz)</a:t>
            </a:r>
          </a:p>
        </p:txBody>
      </p:sp>
      <p:pic>
        <p:nvPicPr>
          <p:cNvPr id="4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drN1XRMAAAAlAAAAEQAAAC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BrqRn/DAAAABAAAAAAAAAAAAAAAAAAAAAAAAAAHgAAAGgAAAAAAAAAAAAAAAAAAAAAAAAAAAAAABAnAAAQJwAAAAAAAAAAAAAAAAAAAAAAAAAAAAAAAAAAAAAAAAAAAAAUAAAAAAAAAMDA/wAAAAAAZAAAADIAAAAAAAAAZAAAAAAAAAB/f38ACgAAAB8AAABUAAAAzDMABYAAAAEAAAAAAAAAAAAAAAAAAAAAAAAAAAAAAAAAAAAAAAAAAP///wJ/f38AXB8AA8zMzADAwP8Af39/AAAAAAAAAAAAAAAAAP///wAAAAAAIQAAABgAAAAUAAAAsysAACIdAAAMOAAAeyk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7103745" y="4735830"/>
            <a:ext cx="2007235" cy="20072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B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sAEAAHA1AACw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APK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yQkAAHA1AACsJQAAE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r>
              <a:t>APK dibatasi dengan versi minimal dari SDK Android yang digunakan</a:t>
            </a:r>
          </a:p>
          <a:p>
            <a:r>
              <a:t>Sehingga jika APK yang dibangun dengan SDK 5.0 (Lolipop), tidak akan bisa dipasang di Kitkat</a:t>
            </a:r>
          </a:p>
          <a:p>
            <a:r>
              <a:t>Karena Basic Framework Kitkat dan lollipop berbeda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B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Pk3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sAEAAHA1AACw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ODEX &amp; DE-ODEX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IAw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yQkAAHA1AACsJQAAE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r>
              <a:t>ODEX adalah kumpulan file ODEX yang dioptimalkan ketika booting untuk menghemat ruang kosong</a:t>
            </a:r>
          </a:p>
          <a:p>
            <a:r>
              <a:t>DEODEX adalah semua file-file yang diperlukan dikumpulkan di satu tempat agar modifikasi bisa dilakukan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IAw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ByBAAAHBsAAEI0AAB9I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To Be Continued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C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ByBAAA4REAAEI0AAAcGwAAEAAAACYAAAAIAAAAAAAAAAAAAAA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B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Pk3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sAEAAHA1AACw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Android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drN1XRMAAAAlAAAAEQAAAC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AfclkxUMK7vyNI1gYdR+O/HgAAAGgAAAAAAAAAAAAAAAAAAAAAAAAAAAAAABAnAAAQJwAAAAAAAAAAAAAAAAAAAAAAAAAAAAAAAAAAAAAAAAAAAAAUAAAAAAAAAMDA/wAAAAAAZAAAADIAAAAAAAAAZAAAAAAAAAB/f38ACgAAAB8AAABUAAAAzDMABYAAAAEAAAAAAAAAAAAAAAAAAAAAAAAAAAAAAAAAAAAAAAAAAP///wJ/f38AXB8AA8zMzADAwP8Af39/AAAAAAAAAAAAAAAAAP///wAAAAAAIQAAABgAAAAUAAAA2wQAANUIAACHNAAAnCg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789305" y="1435735"/>
            <a:ext cx="7749540" cy="51657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B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sAEAAHA1AACw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Purism Linux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drN1XRMAAAAlAAAAEQAAAC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zDMABYAAAAEAAAAAAAAAAAAAAAAAAAAAAAAAAAAAAAAAAAAAAAAAAP///wJ/f38AXB8AA8zMzADAwP8Af39/AAAAAAAAAAAAAAAAAP///wAAAAAAIQAAABgAAAAUAAAA3QIAALkIAABpNQAAwCY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5455" y="1417955"/>
            <a:ext cx="8216900" cy="488124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B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Pk3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sAEAAHA1AACw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Ubuntu Touch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drN1XRMAAAAlAAAAEQAAAC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BWezqThRHHvy6N5qPvDcq/HgAAAGgAAAAAAAAAAAAAAAAAAAAAAAAAAAAAABAnAAAQJwAAAAAAAAAAAAAAAAAAAAAAAAAAAAAAAAAAAAAAAAAAAAAUAAAAAAAAAMDA/wAAAAAAZAAAADIAAAAAAAAAZAAAAAAAAAB/f38ACgAAAB8AAABUAAAAzDMABYAAAAEAAAAAAAAAAAAAAAAAAAAAAAAAAAAAAAAAAAAAAAAAAP///wJ/f38AXB8AA8zMzADAwP8Af39/AAAAAAAAAAAAAAAAAP///wAAAAAAIQAAABgAAAAUAAAApgIAAOMIAAB6NQAAhSU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" y="1444625"/>
            <a:ext cx="8262620" cy="46545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B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sAEAAHA1AACw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Custom Build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yQkAAHA1AACsJQAAE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r>
              <a:t>Android asli dari perusahaan manufaktur disebut dengan Stock ROM</a:t>
            </a:r>
          </a:p>
          <a:p>
            <a:r>
              <a:t>Sedangkan Android dari komunitas disebut dengan Custom ROM</a:t>
            </a:r>
          </a:p>
          <a:p>
            <a:endParaRPr/>
          </a:p>
          <a:p>
            <a:pPr>
              <a:defRPr u="sng">
                <a:solidFill>
                  <a:schemeClr val="hlink"/>
                </a:solidFill>
                <a:hlinkClick r:id="rId2"/>
              </a:defRPr>
            </a:pPr>
            <a:r>
              <a:rPr>
                <a:hlinkClick r:id="rId2"/>
              </a:rPr>
              <a:t>https://source.android.com/setup/build/building</a:t>
            </a:r>
          </a:p>
          <a:p>
            <a:r>
              <a:t>XDA Developer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B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sAEAAHA1AACw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Perbedaan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C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cQkAAKobAABhDQAAEAAAACYAAAAIAAAAgQAAAAAAAAA="/>
              </a:ext>
            </a:extLst>
          </p:cNvSpPr>
          <p:nvPr>
            <p:ph type="body" idx="1"/>
          </p:nvPr>
        </p:nvSpPr>
        <p:spPr/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r>
              <a:t>Stock ROM	</a:t>
            </a:r>
          </a:p>
        </p:txBody>
      </p:sp>
      <p:sp>
        <p:nvSpPr>
          <p:cNvPr id="5" name="SlideText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C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CWHAAAcQkAAHA1AABhDQAAEAAAACYAAAAIAAAAgQAAAAAAAAA="/>
              </a:ext>
            </a:extLst>
          </p:cNvSpPr>
          <p:nvPr>
            <p:ph sz="half" idx="2"/>
          </p:nvPr>
        </p:nvSpPr>
        <p:spPr/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r>
              <a:t>Custom ROM</a:t>
            </a:r>
          </a:p>
        </p:txBody>
      </p:sp>
      <p:sp>
        <p:nvSpPr>
          <p:cNvPr id="4" name="SlideText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CDBOwU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YQ0AAKobAACwJQAAEAAAACYAAAAIAAAAAQAAAAAAAAA="/>
              </a:ext>
            </a:extLst>
          </p:cNvSpPr>
          <p:nvPr>
            <p:ph type="body" sz="quarter" idx="3"/>
          </p:nvPr>
        </p:nvSpPr>
        <p:spPr/>
        <p:txBody>
          <a:bodyPr/>
          <a:lstStyle/>
          <a:p>
            <a:r>
              <a:t>Lebih stabil</a:t>
            </a:r>
          </a:p>
          <a:p>
            <a:r>
              <a:t>Bloatware</a:t>
            </a:r>
          </a:p>
          <a:p>
            <a:r>
              <a:t>Indikator Garansi</a:t>
            </a:r>
          </a:p>
          <a:p>
            <a:r>
              <a:t>Non-Root</a:t>
            </a:r>
          </a:p>
          <a:p>
            <a:r>
              <a:t>Tidak bisa di kustom</a:t>
            </a:r>
          </a:p>
        </p:txBody>
      </p:sp>
      <p:sp>
        <p:nvSpPr>
          <p:cNvPr id="6" name="SlideText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CWHAAAYQ0AAHA1AACwJQAAEAAAACYAAAAIAAAAAAAAAAAAAAA="/>
              </a:ext>
            </a:extLst>
          </p:cNvSpPr>
          <p:nvPr>
            <p:ph sz="quarter" idx="4"/>
          </p:nvPr>
        </p:nvSpPr>
        <p:spPr/>
        <p:txBody>
          <a:bodyPr/>
          <a:lstStyle/>
          <a:p>
            <a:r>
              <a:t>Bisa berdasarkan Stock/Build Sendiri</a:t>
            </a:r>
          </a:p>
          <a:p>
            <a:r>
              <a:t>Stabilitas tergantung</a:t>
            </a:r>
          </a:p>
          <a:p>
            <a:r>
              <a:t>Non-Root dan Root</a:t>
            </a:r>
          </a:p>
          <a:p>
            <a:r>
              <a:t>Bisa di kustom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B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sAEAAHA1AACw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Android Open Source Project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drN1XRMAAAAlAAAAEQAAAC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zDMABYAAAAEAAAAAAAAAAAAAAAAAAAAAAAAAAAAAAAAAAAAAAAAAAP///wJ/f38AXB8AA8zMzADAwP8Af39/AAAAAAAAAAAAAAAAAP///wAAAAAAIQAAABgAAAAUAAAAJAMAAJgKAAB2NQAAwS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" y="1722120"/>
            <a:ext cx="8180070" cy="40900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drN1XRMAAAAlAAAAZAAAAA8BAAAAkAAAAEgAAACQAAAASAAAAAAAAAAB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sAEAAHA1AACw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Lineage OS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drN1XRMAAAAlAAAAEQAAAC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zDMABYAAAAEAAAAAAAAAAAAAAAAAAAAAAAAAAAAAAAAAAAAAAAAAAP///wJ/f38AXB8AA8zMzADAwP8Af39/AAAAAAAAAAAAAAAAAP///wAAAAAAIQAAABgAAAAUAAAAFQMAAEUJAAAXNgAA9iU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01015" y="1506855"/>
            <a:ext cx="8291830" cy="46640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set">
  <a:themeElements>
    <a:clrScheme name="Fas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s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s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42</TotalTime>
  <Words>422</Words>
  <Application>Microsoft Office PowerPoint</Application>
  <PresentationFormat>Tampilan Layar (4:3)</PresentationFormat>
  <Paragraphs>82</Paragraphs>
  <Slides>27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3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27</vt:i4>
      </vt:variant>
    </vt:vector>
  </HeadingPairs>
  <TitlesOfParts>
    <vt:vector size="31" baseType="lpstr">
      <vt:lpstr>Arial</vt:lpstr>
      <vt:lpstr>Trebuchet MS</vt:lpstr>
      <vt:lpstr>Wingdings 3</vt:lpstr>
      <vt:lpstr>Faset</vt:lpstr>
      <vt:lpstr>Mobile Programming</vt:lpstr>
      <vt:lpstr>Pengenalan Android</vt:lpstr>
      <vt:lpstr>Android</vt:lpstr>
      <vt:lpstr>Purism Linux</vt:lpstr>
      <vt:lpstr>Ubuntu Touch</vt:lpstr>
      <vt:lpstr>Custom Build</vt:lpstr>
      <vt:lpstr>Perbedaan</vt:lpstr>
      <vt:lpstr>Android Open Source Project</vt:lpstr>
      <vt:lpstr>Lineage OS</vt:lpstr>
      <vt:lpstr>Penting!</vt:lpstr>
      <vt:lpstr>Lapisan Android</vt:lpstr>
      <vt:lpstr>Android Kernel&amp; HAL</vt:lpstr>
      <vt:lpstr>Libraries, Runtime &amp; Framework</vt:lpstr>
      <vt:lpstr>Android SQLite API</vt:lpstr>
      <vt:lpstr>Aplikasi dengan DB</vt:lpstr>
      <vt:lpstr>Aplikasi Android</vt:lpstr>
      <vt:lpstr>Struktur File System</vt:lpstr>
      <vt:lpstr>Android Development Tools</vt:lpstr>
      <vt:lpstr>Android IDE</vt:lpstr>
      <vt:lpstr>Android Studio</vt:lpstr>
      <vt:lpstr>Xamarin</vt:lpstr>
      <vt:lpstr>Android Debugging Tool</vt:lpstr>
      <vt:lpstr>ADB Cont’d</vt:lpstr>
      <vt:lpstr>Application Packages</vt:lpstr>
      <vt:lpstr>APK</vt:lpstr>
      <vt:lpstr>ODEX &amp; DE-ODEX</vt:lpstr>
      <vt:lpstr>To Be Continued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Programming</dc:title>
  <dc:subject/>
  <dc:creator/>
  <cp:keywords/>
  <dc:description/>
  <cp:lastModifiedBy>Alauddin Maulana Hirzan</cp:lastModifiedBy>
  <cp:revision>4</cp:revision>
  <dcterms:created xsi:type="dcterms:W3CDTF">2019-09-07T12:27:29Z</dcterms:created>
  <dcterms:modified xsi:type="dcterms:W3CDTF">2021-03-15T19:09:57Z</dcterms:modified>
</cp:coreProperties>
</file>